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910" r:id="rId2"/>
    <p:sldId id="911" r:id="rId3"/>
    <p:sldId id="913" r:id="rId4"/>
    <p:sldId id="914" r:id="rId5"/>
    <p:sldId id="920" r:id="rId6"/>
    <p:sldId id="915" r:id="rId7"/>
    <p:sldId id="918" r:id="rId8"/>
    <p:sldId id="916" r:id="rId9"/>
    <p:sldId id="919" r:id="rId10"/>
    <p:sldId id="912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8694"/>
    <a:srgbClr val="6A7686"/>
    <a:srgbClr val="44546A"/>
    <a:srgbClr val="8E96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43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7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AF03A8-4AC7-4838-B15E-C787BE6B62C9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22539-9389-4A4C-ADD9-64A3AEF1475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3249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1A3569-239E-4899-8251-7AA102A948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AC212F5-A3C4-4E01-96C5-BCC3FECCF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16B75E3-B356-4501-910D-786C1E45B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BF3412-E9A9-475B-BD87-859245182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5B2843-3951-42EE-8BA6-261357672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027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2B496A-EDA5-4CCD-A081-34A98FE68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2958D3-4B61-4988-81F2-C0D702A7A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1B804A-5791-4DC6-B2A4-84CF16000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CD7D60-AE1B-4F5F-9BCE-32E830CE6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AF77E4-9CD4-46EE-82DD-6CE44C39D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2705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204DF51-338C-442B-A0BD-32C7A0C403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90DBA71-EF1C-470B-B37A-1F5C13C5B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87CEBB8-92B4-47B8-BDEA-4BAC33D41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9279339-6A8B-4336-BAD1-BBA54360A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9E38497-AA0A-4866-B8E3-D0D014D22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5168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B0338B-27BA-4EAE-857A-0A198408A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CCF0D3-3EFD-453C-9071-1B668531D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56100B8-2959-4A75-8D8C-ECFFB8A91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B3884B-E1E1-419A-8440-8140CF104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E48187-35D2-4EC4-8A0A-5BE2AADFB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1550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E7DAD9-0656-4A65-B818-5BA353F4D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CCA6A5C-CA1A-4959-AF12-73FA2F5EA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AFE26AF-E467-413A-8F91-51AC8BB12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2E6939-E966-477A-96DC-7536B0BB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120162D-1EB4-4C8A-A332-089597462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4616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144BE4-E36A-4558-9925-CF6C86C3D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1C0F0D-0097-47F0-A260-681499D3B7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6EA57DF-C643-42FB-BABB-0CCA1EE0F0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81DAE48-D1F3-4E15-99FD-10EE09CE9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6565B08-6CFA-4670-9FD7-41CF029E7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D46A65C-95FD-43B5-9D20-5D29A82FF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8526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D9434D-4C8F-4BA2-BB5C-324F0B0EF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532F645-992F-4783-8C29-C2335C647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2ED24AA-7302-404A-9AE8-E68C089A5D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EFA65FA-BF9C-48AD-83C4-0CB5FEE962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FEE5DD2-FE97-4701-B4A0-B7AB19F35D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F1582A9-5189-4DC6-8959-F7C2B2096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6738A47-869C-42A4-A8D3-62DA0A458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0F1A162-F8B7-4018-B562-1AC060AFA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7056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E3E4C9-BE84-4CE0-85E4-6C3DBA5B6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BD1F3E8-49D2-4ED0-B833-D86BB62C6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9C19245-46CA-47DA-BAE2-82E3FB43E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6B6B144-354C-45AD-B7F5-0F43D2556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5486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3C4BC11-4F32-4A9A-BA09-2A08E55C5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157CA6-ABA9-4992-BCB3-52EE10EBF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093994E-3E58-4307-9E6C-62548011D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7888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B388E3-1E53-41C0-8FD5-727BCB0C1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7B58C1-0753-4063-84E8-04361FEFD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58421CC-C5AE-4D9B-A75F-0A52D757BC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EF41F0-E89F-43CD-9F4A-49EE7C210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99F7114-A093-4105-B2FB-D3222BDC9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54E061-DF0F-4428-B5CF-174B86BB8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3841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D652FF-F6B9-4CDF-9EB1-228DDEC11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FE3F836-88FD-4392-9ADE-2271AB797E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FDC8242-7B8F-437F-904A-1C5FC1380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7CBF6B2-C7D5-48AE-85B3-A4F53E22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CAEA775-8FF8-4450-AEA4-E86F5C471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CD28C15-D43A-477F-A3B5-5E26C6270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3683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D0217E-7F09-4F4B-9DB4-F1A5CFA69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53AC20-292F-40D0-A5AB-63C9ED6EC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EE9BA9-7CD3-47E1-9D11-F3DE390CF2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2A47E1-C57F-4987-847D-2E8CC8DE497A}" type="datetimeFigureOut">
              <a:rPr lang="ru-RU" smtClean="0"/>
              <a:t>22.12.2023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100BD0-64FC-4357-A97B-FD2B2E5674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DB4F7D-139B-45A5-A592-3C89BF992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D4367C-321D-4CD4-B16D-B093D0399A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3090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4860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1037229" y="4402951"/>
            <a:ext cx="693982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Студент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Юдина Алина Алексеевна 		</a:t>
            </a:r>
            <a:r>
              <a:rPr lang="ru-RU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ЭНМ-131201</a:t>
            </a:r>
          </a:p>
          <a:p>
            <a:endParaRPr lang="ru-RU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/>
        </p:nvGraphicFramePr>
        <p:xfrm>
          <a:off x="1112947" y="638256"/>
          <a:ext cx="1750514" cy="792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3" imgW="893125" imgH="404520" progId="CorelDraw.Graphic.22">
                  <p:embed/>
                </p:oleObj>
              </mc:Choice>
              <mc:Fallback>
                <p:oleObj name="CorelDRAW" r:id="rId3" imgW="893125" imgH="404520" progId="CorelDraw.Graphic.22">
                  <p:embed/>
                  <p:pic>
                    <p:nvPicPr>
                      <p:cNvPr id="4" name="Объект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2947" y="638256"/>
                        <a:ext cx="1750514" cy="792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5BFA4E2E-9C23-1F82-BE44-A71E33E6BAAD}"/>
              </a:ext>
            </a:extLst>
          </p:cNvPr>
          <p:cNvSpPr txBox="1">
            <a:spLocks/>
          </p:cNvSpPr>
          <p:nvPr/>
        </p:nvSpPr>
        <p:spPr>
          <a:xfrm>
            <a:off x="1037229" y="2770469"/>
            <a:ext cx="6704690" cy="3713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altLang="ru-RU" sz="2800" b="1" cap="all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Прогнозирование солнечной энергии с использованием методов машинного 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4201729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/>
          <p:cNvGraphicFramePr>
            <a:graphicFrameLocks noChangeAspect="1"/>
          </p:cNvGraphicFramePr>
          <p:nvPr/>
        </p:nvGraphicFramePr>
        <p:xfrm>
          <a:off x="-27997" y="-30336"/>
          <a:ext cx="12242073" cy="97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9729871" imgH="771371" progId="CorelDraw.Graphic.22">
                  <p:embed/>
                </p:oleObj>
              </mc:Choice>
              <mc:Fallback>
                <p:oleObj name="CorelDRAW" r:id="rId2" imgW="9729871" imgH="771371" progId="CorelDraw.Graphic.22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997" y="-30336"/>
                        <a:ext cx="12242073" cy="97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2A6CB-6944-589B-8A08-7BB6F66F7736}"/>
              </a:ext>
            </a:extLst>
          </p:cNvPr>
          <p:cNvSpPr txBox="1">
            <a:spLocks/>
          </p:cNvSpPr>
          <p:nvPr/>
        </p:nvSpPr>
        <p:spPr>
          <a:xfrm>
            <a:off x="2255519" y="3057670"/>
            <a:ext cx="7889967" cy="3713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ru-RU" sz="3600" b="1" cap="all" dirty="0">
                <a:solidFill>
                  <a:srgbClr val="2149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 ЗА ВНИМАНИЕ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D6414FE-FE95-C002-2CF7-0C91EA4DAACC}"/>
              </a:ext>
            </a:extLst>
          </p:cNvPr>
          <p:cNvSpPr/>
          <p:nvPr/>
        </p:nvSpPr>
        <p:spPr>
          <a:xfrm>
            <a:off x="453755" y="5073511"/>
            <a:ext cx="693982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>
                <a:solidFill>
                  <a:srgbClr val="2149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Студент</a:t>
            </a:r>
            <a:endParaRPr lang="en-US" sz="1600" dirty="0">
              <a:solidFill>
                <a:srgbClr val="2149A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1600" b="1" dirty="0">
                <a:solidFill>
                  <a:srgbClr val="2149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Юдина Алина Алексеевна 		</a:t>
            </a:r>
            <a:r>
              <a:rPr lang="ru-RU" sz="1600" dirty="0">
                <a:solidFill>
                  <a:srgbClr val="2149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ЭНМ-131201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78109CF-462E-97E3-57EC-8B1A1154B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B0F4C-AD49-45DF-B7CE-B969E5441BD4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0627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/>
          <p:cNvGraphicFramePr>
            <a:graphicFrameLocks noChangeAspect="1"/>
          </p:cNvGraphicFramePr>
          <p:nvPr/>
        </p:nvGraphicFramePr>
        <p:xfrm>
          <a:off x="-27997" y="-30336"/>
          <a:ext cx="12242073" cy="97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9729871" imgH="771371" progId="CorelDraw.Graphic.22">
                  <p:embed/>
                </p:oleObj>
              </mc:Choice>
              <mc:Fallback>
                <p:oleObj name="CorelDRAW" r:id="rId2" imgW="9729871" imgH="771371" progId="CorelDraw.Graphic.22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997" y="-30336"/>
                        <a:ext cx="12242073" cy="97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2A6CB-6944-589B-8A08-7BB6F66F7736}"/>
              </a:ext>
            </a:extLst>
          </p:cNvPr>
          <p:cNvSpPr txBox="1">
            <a:spLocks/>
          </p:cNvSpPr>
          <p:nvPr/>
        </p:nvSpPr>
        <p:spPr>
          <a:xfrm>
            <a:off x="0" y="194726"/>
            <a:ext cx="12192000" cy="3713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ru-RU" sz="2400" b="1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Актуальность И ПРОБЛЕМА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D0A9FD-4B9B-A922-4D9C-F5C74F6B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B0F4C-AD49-45DF-B7CE-B969E5441BD4}" type="slidenum">
              <a:rPr lang="ru-RU" smtClean="0"/>
              <a:t>2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0E71BE-FFFE-0457-C267-1DACE834D7A6}"/>
              </a:ext>
            </a:extLst>
          </p:cNvPr>
          <p:cNvSpPr txBox="1"/>
          <p:nvPr/>
        </p:nvSpPr>
        <p:spPr>
          <a:xfrm>
            <a:off x="509286" y="1189281"/>
            <a:ext cx="11123271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Low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ru-RU" sz="25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Переменность солнечной активности:</a:t>
            </a:r>
            <a:r>
              <a:rPr lang="ru-RU" sz="25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Интенсивность солнечного излучения может сильно варьировать в зависимости от времени суток, погодных условий и времени года</a:t>
            </a:r>
          </a:p>
          <a:p>
            <a:pPr marL="285750" indent="-285750" algn="justLow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ru-RU" sz="25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Неопределенность погодных условий:</a:t>
            </a:r>
            <a:r>
              <a:rPr lang="ru-RU" sz="25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Погодные факторы, такие как облачность и осадки, существенно влияют на солнечную активность</a:t>
            </a:r>
            <a:endParaRPr lang="ru-RU" sz="2500" dirty="0">
              <a:solidFill>
                <a:srgbClr val="37415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Low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ru-RU" sz="25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Необходимость точных данных:</a:t>
            </a:r>
            <a:r>
              <a:rPr lang="ru-RU" sz="2500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Для эффективного прогнозирования солнечной энергии необходимы точные данные солнечной активности, данные о метеорологических условиях, таких как влажность воздуха, точка росы и другие</a:t>
            </a:r>
          </a:p>
          <a:p>
            <a:pPr marL="285750" indent="-285750">
              <a:lnSpc>
                <a:spcPct val="120000"/>
              </a:lnSpc>
              <a:buFont typeface="Системный шрифт, обычный"/>
              <a:buChar char="☀️"/>
            </a:pPr>
            <a:endParaRPr lang="ru-RU" sz="2500" dirty="0"/>
          </a:p>
        </p:txBody>
      </p:sp>
    </p:spTree>
    <p:extLst>
      <p:ext uri="{BB962C8B-B14F-4D97-AF65-F5344CB8AC3E}">
        <p14:creationId xmlns:p14="http://schemas.microsoft.com/office/powerpoint/2010/main" val="1240018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/>
          <p:cNvGraphicFramePr>
            <a:graphicFrameLocks noChangeAspect="1"/>
          </p:cNvGraphicFramePr>
          <p:nvPr/>
        </p:nvGraphicFramePr>
        <p:xfrm>
          <a:off x="-27997" y="-30336"/>
          <a:ext cx="12242073" cy="97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9729871" imgH="771371" progId="CorelDraw.Graphic.22">
                  <p:embed/>
                </p:oleObj>
              </mc:Choice>
              <mc:Fallback>
                <p:oleObj name="CorelDRAW" r:id="rId2" imgW="9729871" imgH="771371" progId="CorelDraw.Graphic.22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997" y="-30336"/>
                        <a:ext cx="12242073" cy="97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2A6CB-6944-589B-8A08-7BB6F66F7736}"/>
              </a:ext>
            </a:extLst>
          </p:cNvPr>
          <p:cNvSpPr txBox="1">
            <a:spLocks/>
          </p:cNvSpPr>
          <p:nvPr/>
        </p:nvSpPr>
        <p:spPr>
          <a:xfrm>
            <a:off x="0" y="194726"/>
            <a:ext cx="12192000" cy="3713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ru-RU" sz="2400" b="1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 И ЗАДАЧИ ПРОЕКТА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D0A9FD-4B9B-A922-4D9C-F5C74F6B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B0F4C-AD49-45DF-B7CE-B969E5441BD4}" type="slidenum">
              <a:rPr lang="ru-RU" smtClean="0"/>
              <a:t>3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A6B5D0-2F35-E25D-B49D-14F48CFAF83F}"/>
              </a:ext>
            </a:extLst>
          </p:cNvPr>
          <p:cNvSpPr txBox="1"/>
          <p:nvPr/>
        </p:nvSpPr>
        <p:spPr>
          <a:xfrm>
            <a:off x="263335" y="1146143"/>
            <a:ext cx="11928665" cy="4899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Цель проекта</a:t>
            </a:r>
          </a:p>
          <a:p>
            <a:pPr>
              <a:lnSpc>
                <a:spcPct val="120000"/>
              </a:lnSpc>
            </a:pPr>
            <a:endParaRPr lang="ru-RU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С</a:t>
            </a: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прогнозировать выработку солнечной энергии электростанцией на основе набора данных, включающего в себя такие измерения, как выработка электроэнергии и погодные условия станции</a:t>
            </a:r>
            <a:endParaRPr lang="ru-RU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20000"/>
              </a:lnSpc>
            </a:pPr>
            <a:endParaRPr lang="ru-RU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20000"/>
              </a:lnSpc>
            </a:pP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Задачи проекта</a:t>
            </a:r>
          </a:p>
          <a:p>
            <a:pPr algn="ctr">
              <a:lnSpc>
                <a:spcPct val="120000"/>
              </a:lnSpc>
            </a:pPr>
            <a:endParaRPr lang="ru-RU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76225" lvl="1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 На основе полученных данных рассмотреть зависимость выработанной энергии к другим данным на основе </a:t>
            </a:r>
            <a:r>
              <a:rPr lang="ru-RU" sz="2200" dirty="0" err="1">
                <a:latin typeface="Arial" panose="020B0604020202020204" pitchFamily="34" charset="0"/>
                <a:cs typeface="Arial" panose="020B0604020202020204" pitchFamily="34" charset="0"/>
              </a:rPr>
              <a:t>датасета</a:t>
            </a:r>
            <a:endParaRPr lang="ru-RU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76225" lvl="1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 Рассмотреть разные методы машинного обучения на основе регрессий</a:t>
            </a:r>
          </a:p>
          <a:p>
            <a:pPr marL="276225" lvl="1">
              <a:buFont typeface="Системный шрифт, обычный"/>
              <a:buChar char="☀️"/>
            </a:pPr>
            <a:endParaRPr lang="ru-RU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61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/>
          <p:cNvGraphicFramePr>
            <a:graphicFrameLocks noChangeAspect="1"/>
          </p:cNvGraphicFramePr>
          <p:nvPr/>
        </p:nvGraphicFramePr>
        <p:xfrm>
          <a:off x="-27997" y="-30336"/>
          <a:ext cx="12242073" cy="97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9729871" imgH="771371" progId="CorelDraw.Graphic.22">
                  <p:embed/>
                </p:oleObj>
              </mc:Choice>
              <mc:Fallback>
                <p:oleObj name="CorelDRAW" r:id="rId2" imgW="9729871" imgH="771371" progId="CorelDraw.Graphic.22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997" y="-30336"/>
                        <a:ext cx="12242073" cy="97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2A6CB-6944-589B-8A08-7BB6F66F7736}"/>
              </a:ext>
            </a:extLst>
          </p:cNvPr>
          <p:cNvSpPr txBox="1">
            <a:spLocks/>
          </p:cNvSpPr>
          <p:nvPr/>
        </p:nvSpPr>
        <p:spPr>
          <a:xfrm>
            <a:off x="0" y="194726"/>
            <a:ext cx="12192000" cy="3713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ru-RU" sz="2400" b="1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СУЩЕСТВУЮЩИЕ РЕШЕНИЯ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D0A9FD-4B9B-A922-4D9C-F5C74F6B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B0F4C-AD49-45DF-B7CE-B969E5441BD4}" type="slidenum">
              <a:rPr lang="ru-RU" smtClean="0"/>
              <a:t>4</a:t>
            </a:fld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B24DF2-59A3-6B48-2BFD-C351CC72022B}"/>
              </a:ext>
            </a:extLst>
          </p:cNvPr>
          <p:cNvSpPr txBox="1"/>
          <p:nvPr/>
        </p:nvSpPr>
        <p:spPr>
          <a:xfrm>
            <a:off x="532436" y="1412111"/>
            <a:ext cx="11053822" cy="4523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System Advisor Model (SAM)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419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это бесплатное приложение для настольных компьютеров, предназначенное для техно-экономического анализа энергетических технологий. Его используют руководители проектов и инженеры, аналитики в области политики, разработчики технологий и исследователи для изучения вопросов технической, экономической и финансовой целесообразности проектов по использованию возобновляемых источников энергии.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es-419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Meteonorm - </a:t>
            </a: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это программное обеспечение, предназначенное для предоставления метеорологических данных расчета эффективности разных источников возобновляемой энергии. Программа разработана и предлагается</a:t>
            </a:r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 немецкой</a:t>
            </a: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компанией </a:t>
            </a:r>
            <a:r>
              <a:rPr lang="es-419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Meteotest</a:t>
            </a:r>
            <a:endParaRPr lang="ru-RU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293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/>
          <p:cNvGraphicFramePr>
            <a:graphicFrameLocks noChangeAspect="1"/>
          </p:cNvGraphicFramePr>
          <p:nvPr/>
        </p:nvGraphicFramePr>
        <p:xfrm>
          <a:off x="-27997" y="-30336"/>
          <a:ext cx="12242073" cy="97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9729871" imgH="771371" progId="CorelDraw.Graphic.22">
                  <p:embed/>
                </p:oleObj>
              </mc:Choice>
              <mc:Fallback>
                <p:oleObj name="CorelDRAW" r:id="rId2" imgW="9729871" imgH="771371" progId="CorelDraw.Graphic.22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997" y="-30336"/>
                        <a:ext cx="12242073" cy="97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2A6CB-6944-589B-8A08-7BB6F66F7736}"/>
              </a:ext>
            </a:extLst>
          </p:cNvPr>
          <p:cNvSpPr txBox="1">
            <a:spLocks/>
          </p:cNvSpPr>
          <p:nvPr/>
        </p:nvSpPr>
        <p:spPr>
          <a:xfrm>
            <a:off x="0" y="194726"/>
            <a:ext cx="12192000" cy="3713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ru-RU" sz="2400" b="1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МАТЕМАТИЧЕСКИЕ ПОДХОДЫ К РЕШЕНИЮ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D0A9FD-4B9B-A922-4D9C-F5C74F6B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B0F4C-AD49-45DF-B7CE-B969E5441BD4}" type="slidenum">
              <a:rPr lang="ru-RU" smtClean="0"/>
              <a:t>5</a:t>
            </a:fld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87B359-CB4E-0185-53CB-F51D61D89025}"/>
              </a:ext>
            </a:extLst>
          </p:cNvPr>
          <p:cNvSpPr txBox="1"/>
          <p:nvPr/>
        </p:nvSpPr>
        <p:spPr>
          <a:xfrm>
            <a:off x="3645523" y="950019"/>
            <a:ext cx="496507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Зависимость выработанной энергии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F9C5A0E-59A3-D8BD-1DF8-AF25F93023F9}"/>
                  </a:ext>
                </a:extLst>
              </p:cNvPr>
              <p:cNvSpPr txBox="1"/>
              <p:nvPr/>
            </p:nvSpPr>
            <p:spPr>
              <a:xfrm>
                <a:off x="464916" y="1674898"/>
                <a:ext cx="11262167" cy="35082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ru-RU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Линейный коэффициент корреляции (коэффициент Пирсона)</a:t>
                </a:r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 - </a:t>
                </a:r>
                <a:r>
                  <a:rPr lang="ru-RU" sz="22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мер</a:t>
                </a:r>
                <a:r>
                  <a:rPr lang="ru-RU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а</a:t>
                </a:r>
                <a:r>
                  <a:rPr lang="ru-RU" sz="22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степени линейной взаимосвязи между двумя переменными. Этот коэффициент измеряет, насколько хорошо точки данных распределены вокруг линии наилучшего соответствия (линии тренда).</a:t>
                </a:r>
              </a:p>
              <a:p>
                <a:pPr algn="l"/>
                <a:r>
                  <a:rPr lang="ru-RU" sz="22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Коэффициент корреляции Пирсона обозначается символом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𝑟</m:t>
                    </m:r>
                  </m:oMath>
                </a14:m>
                <a:r>
                  <a:rPr lang="es-419" sz="22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ru-RU" sz="22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и принимает значения от -1 до 1:</a:t>
                </a:r>
              </a:p>
              <a:p>
                <a:pPr algn="l"/>
                <a14:m>
                  <m:oMath xmlns:m="http://schemas.openxmlformats.org/officeDocument/2006/math"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𝑟</m:t>
                    </m:r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=1</m:t>
                    </m:r>
                  </m:oMath>
                </a14:m>
                <a:r>
                  <a:rPr lang="es-419" sz="22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: </a:t>
                </a:r>
                <a:r>
                  <a:rPr lang="ru-RU" sz="22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Положительная полная линейная корреляция</a:t>
                </a:r>
              </a:p>
              <a:p>
                <a:pPr algn="l"/>
                <a14:m>
                  <m:oMath xmlns:m="http://schemas.openxmlformats.org/officeDocument/2006/math"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𝑟</m:t>
                    </m:r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 =−1</m:t>
                    </m:r>
                  </m:oMath>
                </a14:m>
                <a:r>
                  <a:rPr lang="es-419" sz="22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 : </a:t>
                </a:r>
                <a:r>
                  <a:rPr lang="ru-RU" sz="22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Отрицательная полная линейная корреляция</a:t>
                </a:r>
              </a:p>
              <a:p>
                <a:pPr algn="l"/>
                <a14:m>
                  <m:oMath xmlns:m="http://schemas.openxmlformats.org/officeDocument/2006/math"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𝑟</m:t>
                    </m:r>
                    <m:r>
                      <a:rPr lang="en-US" sz="2200" b="0" i="1" smtClean="0">
                        <a:effectLst/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=0 </m:t>
                    </m:r>
                  </m:oMath>
                </a14:m>
                <a:r>
                  <a:rPr lang="es-419" sz="22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: </a:t>
                </a:r>
                <a:r>
                  <a:rPr lang="ru-RU" sz="2200" b="0" i="0" dirty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Отсутствие линейной корреляции</a:t>
                </a:r>
              </a:p>
              <a:p>
                <a:pPr marL="342900" indent="-342900">
                  <a:lnSpc>
                    <a:spcPct val="120000"/>
                  </a:lnSpc>
                  <a:buFont typeface="Системный шрифт, обычный"/>
                  <a:buChar char="☀️"/>
                </a:pPr>
                <a:endParaRPr lang="ru-RU" sz="2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F9C5A0E-59A3-D8BD-1DF8-AF25F93023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4916" y="1674898"/>
                <a:ext cx="11262167" cy="3508204"/>
              </a:xfrm>
              <a:prstGeom prst="rect">
                <a:avLst/>
              </a:prstGeom>
              <a:blipFill>
                <a:blip r:embed="rId4"/>
                <a:stretch>
                  <a:fillRect l="-676" t="-1444" r="-101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9460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/>
          <p:cNvGraphicFramePr>
            <a:graphicFrameLocks noChangeAspect="1"/>
          </p:cNvGraphicFramePr>
          <p:nvPr/>
        </p:nvGraphicFramePr>
        <p:xfrm>
          <a:off x="-27997" y="-30336"/>
          <a:ext cx="12242073" cy="97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9729871" imgH="771371" progId="CorelDraw.Graphic.22">
                  <p:embed/>
                </p:oleObj>
              </mc:Choice>
              <mc:Fallback>
                <p:oleObj name="CorelDRAW" r:id="rId2" imgW="9729871" imgH="771371" progId="CorelDraw.Graphic.22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997" y="-30336"/>
                        <a:ext cx="12242073" cy="97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2A6CB-6944-589B-8A08-7BB6F66F7736}"/>
              </a:ext>
            </a:extLst>
          </p:cNvPr>
          <p:cNvSpPr txBox="1">
            <a:spLocks/>
          </p:cNvSpPr>
          <p:nvPr/>
        </p:nvSpPr>
        <p:spPr>
          <a:xfrm>
            <a:off x="0" y="194726"/>
            <a:ext cx="12192000" cy="3713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ru-RU" sz="2400" b="1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МАТЕМАТИЧЕСКИЕ ПОДХОДЫ К РЕШЕНИЮ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D0A9FD-4B9B-A922-4D9C-F5C74F6B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B0F4C-AD49-45DF-B7CE-B969E5441BD4}" type="slidenum">
              <a:rPr lang="ru-RU" smtClean="0"/>
              <a:t>6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AE525E-B4B9-E5C0-C787-7738D812E73A}"/>
              </a:ext>
            </a:extLst>
          </p:cNvPr>
          <p:cNvSpPr txBox="1"/>
          <p:nvPr/>
        </p:nvSpPr>
        <p:spPr>
          <a:xfrm>
            <a:off x="555585" y="1273214"/>
            <a:ext cx="10984374" cy="5336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ru-RU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Линейная регрессия:</a:t>
            </a:r>
            <a:endParaRPr lang="ru-RU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>
              <a:lnSpc>
                <a:spcPct val="120000"/>
              </a:lnSpc>
            </a:pP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Модель, предполагающая линейную зависимость между одним признаком и целевой переменной.</a:t>
            </a:r>
          </a:p>
          <a:p>
            <a:pPr marL="342900" indent="-342900" algn="l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es-419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Ridge Regression (</a:t>
            </a:r>
            <a:r>
              <a:rPr lang="ru-RU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Гребневая регрессия):</a:t>
            </a:r>
            <a:endParaRPr lang="ru-RU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>
              <a:lnSpc>
                <a:spcPct val="120000"/>
              </a:lnSpc>
            </a:pP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Метод линейной регрессии, дополненный штрафом </a:t>
            </a:r>
            <a:r>
              <a:rPr lang="es-419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L2-</a:t>
            </a: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нормы весов (гребневой штраф), что помогает справиться с проблемой </a:t>
            </a:r>
            <a:r>
              <a:rPr lang="ru-RU" sz="22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мультиколлинеарности</a:t>
            </a: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 algn="l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es-419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Decision Tree Regression (</a:t>
            </a:r>
            <a:r>
              <a:rPr lang="ru-RU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Регрессия дерева решений):</a:t>
            </a:r>
            <a:endParaRPr lang="ru-RU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>
              <a:lnSpc>
                <a:spcPct val="120000"/>
              </a:lnSpc>
            </a:pP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Использует структуру дерева для разделения данных на подгруппы и предсказывает значения в каждой из них.</a:t>
            </a:r>
          </a:p>
          <a:p>
            <a:pPr marL="342900" indent="-342900" algn="l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es-419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Random Forest Regression (</a:t>
            </a:r>
            <a:r>
              <a:rPr lang="ru-RU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Регрессия случайного леса):</a:t>
            </a:r>
            <a:endParaRPr lang="ru-RU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>
              <a:lnSpc>
                <a:spcPct val="120000"/>
              </a:lnSpc>
            </a:pP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Комбинация нескольких решающих деревьев для улучшения обобщающей способности и уменьшения переобучения.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CC40A9-27E9-3589-5B73-D90814A0038F}"/>
              </a:ext>
            </a:extLst>
          </p:cNvPr>
          <p:cNvSpPr txBox="1"/>
          <p:nvPr/>
        </p:nvSpPr>
        <p:spPr>
          <a:xfrm>
            <a:off x="4988687" y="908174"/>
            <a:ext cx="153003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dirty="0">
                <a:latin typeface="Arial" panose="020B0604020202020204" pitchFamily="34" charset="0"/>
                <a:cs typeface="Arial" panose="020B0604020202020204" pitchFamily="34" charset="0"/>
              </a:rPr>
              <a:t>Регрессии</a:t>
            </a:r>
          </a:p>
        </p:txBody>
      </p:sp>
    </p:spTree>
    <p:extLst>
      <p:ext uri="{BB962C8B-B14F-4D97-AF65-F5344CB8AC3E}">
        <p14:creationId xmlns:p14="http://schemas.microsoft.com/office/powerpoint/2010/main" val="8154050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/>
          <p:cNvGraphicFramePr>
            <a:graphicFrameLocks noChangeAspect="1"/>
          </p:cNvGraphicFramePr>
          <p:nvPr/>
        </p:nvGraphicFramePr>
        <p:xfrm>
          <a:off x="-27997" y="-30336"/>
          <a:ext cx="12242073" cy="97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9729871" imgH="771371" progId="CorelDraw.Graphic.22">
                  <p:embed/>
                </p:oleObj>
              </mc:Choice>
              <mc:Fallback>
                <p:oleObj name="CorelDRAW" r:id="rId2" imgW="9729871" imgH="771371" progId="CorelDraw.Graphic.22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997" y="-30336"/>
                        <a:ext cx="12242073" cy="97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2A6CB-6944-589B-8A08-7BB6F66F7736}"/>
              </a:ext>
            </a:extLst>
          </p:cNvPr>
          <p:cNvSpPr txBox="1">
            <a:spLocks/>
          </p:cNvSpPr>
          <p:nvPr/>
        </p:nvSpPr>
        <p:spPr>
          <a:xfrm>
            <a:off x="0" y="194726"/>
            <a:ext cx="12192000" cy="3713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ru-RU" sz="2400" b="1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МАТЕМАТИЧЕСКИЕ ПОДХОДЫ К РЕШЕНИЮ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D0A9FD-4B9B-A922-4D9C-F5C74F6B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B0F4C-AD49-45DF-B7CE-B969E5441BD4}" type="slidenum">
              <a:rPr lang="ru-RU" smtClean="0"/>
              <a:t>7</a:t>
            </a:fld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CBBDDD-3B2C-53BF-9675-0D1EB406F62C}"/>
              </a:ext>
            </a:extLst>
          </p:cNvPr>
          <p:cNvSpPr txBox="1"/>
          <p:nvPr/>
        </p:nvSpPr>
        <p:spPr>
          <a:xfrm>
            <a:off x="532435" y="1273215"/>
            <a:ext cx="10818404" cy="49301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es-419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Gradient Boosting Regression (</a:t>
            </a:r>
            <a:r>
              <a:rPr lang="ru-RU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Градиентный </a:t>
            </a:r>
            <a:r>
              <a:rPr lang="ru-RU" sz="2200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бустинг</a:t>
            </a:r>
            <a:r>
              <a:rPr lang="ru-RU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  <a:endParaRPr lang="ru-RU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>
              <a:lnSpc>
                <a:spcPct val="120000"/>
              </a:lnSpc>
            </a:pP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Последовательное обучение слабых моделей с целью уменьшения ошибки предсказания.</a:t>
            </a:r>
          </a:p>
          <a:p>
            <a:pPr marL="342900" indent="-342900" algn="l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es-419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Support Vector Regression (</a:t>
            </a:r>
            <a:r>
              <a:rPr lang="ru-RU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Регрессия с использованием метода опорных векторов):</a:t>
            </a:r>
            <a:endParaRPr lang="ru-RU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>
              <a:lnSpc>
                <a:spcPct val="120000"/>
              </a:lnSpc>
            </a:pP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Адаптация метода опорных векторов для задач регрессии.</a:t>
            </a:r>
          </a:p>
          <a:p>
            <a:pPr marL="342900" indent="-342900" algn="l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es-419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K-Nearest Neighbors Regression (</a:t>
            </a:r>
            <a:r>
              <a:rPr lang="ru-RU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Регрессия </a:t>
            </a:r>
            <a:r>
              <a:rPr lang="es-419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k-</a:t>
            </a:r>
            <a:r>
              <a:rPr lang="ru-RU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ближайших соседей):</a:t>
            </a:r>
            <a:endParaRPr lang="ru-RU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>
              <a:lnSpc>
                <a:spcPct val="120000"/>
              </a:lnSpc>
            </a:pP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Прогнозирование значения на основе значений целевой переменной ближайших соседей в пространстве признаков.</a:t>
            </a:r>
          </a:p>
          <a:p>
            <a:pPr marL="342900" indent="-342900" algn="l">
              <a:lnSpc>
                <a:spcPct val="120000"/>
              </a:lnSpc>
              <a:buFont typeface="Системный шрифт, обычный"/>
              <a:buChar char="☀️"/>
            </a:pPr>
            <a:r>
              <a:rPr lang="es-419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Polynomial Regression (</a:t>
            </a:r>
            <a:r>
              <a:rPr lang="ru-RU" sz="22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Полиномиальная регрессия):</a:t>
            </a:r>
            <a:endParaRPr lang="ru-RU" sz="22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>
              <a:lnSpc>
                <a:spcPct val="120000"/>
              </a:lnSpc>
            </a:pPr>
            <a:r>
              <a:rPr lang="ru-RU" sz="22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Использует полиномиальные признаки для моделирования нелинейных зависимостей.</a:t>
            </a:r>
          </a:p>
        </p:txBody>
      </p:sp>
    </p:spTree>
    <p:extLst>
      <p:ext uri="{BB962C8B-B14F-4D97-AF65-F5344CB8AC3E}">
        <p14:creationId xmlns:p14="http://schemas.microsoft.com/office/powerpoint/2010/main" val="1777048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/>
          <p:cNvGraphicFramePr>
            <a:graphicFrameLocks noChangeAspect="1"/>
          </p:cNvGraphicFramePr>
          <p:nvPr/>
        </p:nvGraphicFramePr>
        <p:xfrm>
          <a:off x="-27997" y="-30336"/>
          <a:ext cx="12242073" cy="97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9729871" imgH="771371" progId="CorelDraw.Graphic.22">
                  <p:embed/>
                </p:oleObj>
              </mc:Choice>
              <mc:Fallback>
                <p:oleObj name="CorelDRAW" r:id="rId2" imgW="9729871" imgH="771371" progId="CorelDraw.Graphic.22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997" y="-30336"/>
                        <a:ext cx="12242073" cy="97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2A6CB-6944-589B-8A08-7BB6F66F7736}"/>
              </a:ext>
            </a:extLst>
          </p:cNvPr>
          <p:cNvSpPr txBox="1">
            <a:spLocks/>
          </p:cNvSpPr>
          <p:nvPr/>
        </p:nvSpPr>
        <p:spPr>
          <a:xfrm>
            <a:off x="0" y="194726"/>
            <a:ext cx="12192000" cy="3713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ru-RU" sz="2400" b="1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ПРЕДЛАГАЕМОЕ РЕШЕНИЕ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D0A9FD-4B9B-A922-4D9C-F5C74F6B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B0F4C-AD49-45DF-B7CE-B969E5441BD4}" type="slidenum">
              <a:rPr lang="ru-RU" smtClean="0"/>
              <a:t>8</a:t>
            </a:fld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0D39611-7DCF-6E64-579C-FBE9C975D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2926" y="940401"/>
            <a:ext cx="6880226" cy="591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144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Объект 6"/>
          <p:cNvGraphicFramePr>
            <a:graphicFrameLocks noChangeAspect="1"/>
          </p:cNvGraphicFramePr>
          <p:nvPr/>
        </p:nvGraphicFramePr>
        <p:xfrm>
          <a:off x="-27997" y="-30336"/>
          <a:ext cx="12242073" cy="97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9729871" imgH="771371" progId="CorelDraw.Graphic.22">
                  <p:embed/>
                </p:oleObj>
              </mc:Choice>
              <mc:Fallback>
                <p:oleObj name="CorelDRAW" r:id="rId2" imgW="9729871" imgH="771371" progId="CorelDraw.Graphic.22">
                  <p:embed/>
                  <p:pic>
                    <p:nvPicPr>
                      <p:cNvPr id="7" name="Объект 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27997" y="-30336"/>
                        <a:ext cx="12242073" cy="97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2A6CB-6944-589B-8A08-7BB6F66F7736}"/>
              </a:ext>
            </a:extLst>
          </p:cNvPr>
          <p:cNvSpPr txBox="1">
            <a:spLocks/>
          </p:cNvSpPr>
          <p:nvPr/>
        </p:nvSpPr>
        <p:spPr>
          <a:xfrm>
            <a:off x="0" y="194726"/>
            <a:ext cx="12192000" cy="371330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ru-RU" altLang="ru-RU" sz="2400" b="1" cap="all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ПРЕДЛАГАЕМОЕ РЕШЕНИЕ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D0A9FD-4B9B-A922-4D9C-F5C74F6B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B0F4C-AD49-45DF-B7CE-B969E5441BD4}" type="slidenum">
              <a:rPr lang="ru-RU" smtClean="0"/>
              <a:t>9</a:t>
            </a:fld>
            <a:endParaRPr lang="ru-RU"/>
          </a:p>
        </p:txBody>
      </p:sp>
      <p:pic>
        <p:nvPicPr>
          <p:cNvPr id="5" name="Рисунок 4" descr="Изображение выглядит как текст, снимок экрана, Параллельный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8D132DA0-9F43-B229-51D3-F3741599CB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605" y="913722"/>
            <a:ext cx="8612504" cy="594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53505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4467</TotalTime>
  <Words>489</Words>
  <Application>Microsoft Macintosh PowerPoint</Application>
  <PresentationFormat>Широкоэкранный</PresentationFormat>
  <Paragraphs>59</Paragraphs>
  <Slides>10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Системный шрифт, обычный</vt:lpstr>
      <vt:lpstr>Arial</vt:lpstr>
      <vt:lpstr>Calibri</vt:lpstr>
      <vt:lpstr>Calibri Light</vt:lpstr>
      <vt:lpstr>Cambria Math</vt:lpstr>
      <vt:lpstr>Тема Office</vt:lpstr>
      <vt:lpstr>CorelDRAW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«Применение машинного  обучения в энергетике»</dc:title>
  <dc:creator>Хальясмаа Александра</dc:creator>
  <cp:lastModifiedBy>m102137</cp:lastModifiedBy>
  <cp:revision>341</cp:revision>
  <dcterms:created xsi:type="dcterms:W3CDTF">2020-03-26T08:23:39Z</dcterms:created>
  <dcterms:modified xsi:type="dcterms:W3CDTF">2023-12-22T15:55:07Z</dcterms:modified>
</cp:coreProperties>
</file>

<file path=docProps/thumbnail.jpeg>
</file>